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38d3da1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38d3da1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572c137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572c137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6ef85b9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6ef85b9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572c13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572c13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572c137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572c137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f05d9f5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f05d9f5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3f05d9f5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3f05d9f5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f05d9f52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3f05d9f52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3f431f934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3f431f934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3f05d9f5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3f05d9f5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6d027f6a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6d027f6a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571bb5ef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571bb5ef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3f05d9f52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3f05d9f52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3f05d9f5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3f05d9f5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6d027f6a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6d027f6a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3f05d9f52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3f05d9f52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3f431f9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3f431f9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71bb5e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71bb5e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3a3c9b01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3a3c9b01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3f431f934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3f431f934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39f9e099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39f9e09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38d3da1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38d3da1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38fce8a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38fce8a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3a3c9b0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3a3c9b0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3a3c9b01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3a3c9b01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3a3c9b01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3a3c9b01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3a3c9b01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3a3c9b01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FE2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theblogstarter.com/wordpress/?t202id=91264&amp;c1=bingexactfreebegexpand&amp;t202kw=how%20to%20develop%20a%20website%20using%20wordpress&amp;msclkid=01a0bb99fd171bd7a0e0da04ed663bac" TargetMode="External"/><Relationship Id="rId4" Type="http://schemas.openxmlformats.org/officeDocument/2006/relationships/hyperlink" Target="https://bubble.io/landing-page-webapp2?msclkid=130c92eca0fc120db41af371b08d74f7&amp;utm_source=bing&amp;utm_medium=cpc&amp;utm_campaign=Web-App-Alpha&amp;utm_term=web%20development&amp;utm_content=Web%20app" TargetMode="External"/><Relationship Id="rId9" Type="http://schemas.openxmlformats.org/officeDocument/2006/relationships/hyperlink" Target="https://app.diagrams.net" TargetMode="External"/><Relationship Id="rId5" Type="http://schemas.openxmlformats.org/officeDocument/2006/relationships/hyperlink" Target="https://websitesetup.org/" TargetMode="External"/><Relationship Id="rId6" Type="http://schemas.openxmlformats.org/officeDocument/2006/relationships/hyperlink" Target="https://www.elearningfreak.com/?msclkid=d3f30fe32da31a5869426e7e3cda6130" TargetMode="External"/><Relationship Id="rId7" Type="http://schemas.openxmlformats.org/officeDocument/2006/relationships/hyperlink" Target="https://www.gardenguides.com/85767-types-plant-seeds.html" TargetMode="External"/><Relationship Id="rId8" Type="http://schemas.openxmlformats.org/officeDocument/2006/relationships/hyperlink" Target="https://healthywaymag.com/diet-and-nutrition/types-of-seed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floweraura.com/" TargetMode="External"/><Relationship Id="rId4" Type="http://schemas.openxmlformats.org/officeDocument/2006/relationships/hyperlink" Target="https://bloomscape.com/" TargetMode="External"/><Relationship Id="rId5" Type="http://schemas.openxmlformats.org/officeDocument/2006/relationships/hyperlink" Target="https://urbanstems.com/" TargetMode="External"/><Relationship Id="rId6" Type="http://schemas.openxmlformats.org/officeDocument/2006/relationships/hyperlink" Target="https://www.ebay.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801450" y="1737200"/>
            <a:ext cx="7541100" cy="284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434343"/>
                </a:solidFill>
              </a:rPr>
              <a:t>MINI PROJECT- I</a:t>
            </a:r>
            <a:endParaRPr sz="1700">
              <a:solidFill>
                <a:srgbClr val="434343"/>
              </a:solidFill>
            </a:endParaRPr>
          </a:p>
          <a:p>
            <a:pPr indent="0" lvl="0" marL="0" rtl="0" algn="ctr">
              <a:spcBef>
                <a:spcPts val="0"/>
              </a:spcBef>
              <a:spcAft>
                <a:spcPts val="0"/>
              </a:spcAft>
              <a:buNone/>
            </a:pPr>
            <a:r>
              <a:t/>
            </a:r>
            <a:endParaRPr>
              <a:solidFill>
                <a:srgbClr val="4C1130"/>
              </a:solidFill>
            </a:endParaRPr>
          </a:p>
          <a:p>
            <a:pPr indent="0" lvl="0" marL="2286000" rtl="0" algn="l">
              <a:spcBef>
                <a:spcPts val="0"/>
              </a:spcBef>
              <a:spcAft>
                <a:spcPts val="0"/>
              </a:spcAft>
              <a:buNone/>
            </a:pPr>
            <a:r>
              <a:rPr lang="en"/>
              <a:t>     </a:t>
            </a:r>
            <a:r>
              <a:rPr b="1" lang="en" sz="1500">
                <a:solidFill>
                  <a:schemeClr val="dk1"/>
                </a:solidFill>
              </a:rPr>
              <a:t>Project Title  : OSFAP</a:t>
            </a:r>
            <a:endParaRPr b="1" sz="1500">
              <a:solidFill>
                <a:schemeClr val="dk1"/>
              </a:solidFill>
            </a:endParaRPr>
          </a:p>
          <a:p>
            <a:pPr indent="0" lvl="0" marL="0" rtl="0" algn="ctr">
              <a:spcBef>
                <a:spcPts val="0"/>
              </a:spcBef>
              <a:spcAft>
                <a:spcPts val="0"/>
              </a:spcAft>
              <a:buNone/>
            </a:pPr>
            <a:r>
              <a:rPr b="1" lang="en" sz="1500"/>
              <a:t>Project Guide  : Mr.B.Sivaiah</a:t>
            </a:r>
            <a:endParaRPr b="1" sz="1500"/>
          </a:p>
          <a:p>
            <a:pPr indent="0" lvl="0" marL="1371600" rtl="0" algn="l">
              <a:spcBef>
                <a:spcPts val="0"/>
              </a:spcBef>
              <a:spcAft>
                <a:spcPts val="0"/>
              </a:spcAft>
              <a:buNone/>
            </a:pPr>
            <a:r>
              <a:t/>
            </a:r>
            <a:endParaRPr b="1"/>
          </a:p>
          <a:p>
            <a:pPr indent="0" lvl="0" marL="1371600" rtl="0" algn="l">
              <a:spcBef>
                <a:spcPts val="0"/>
              </a:spcBef>
              <a:spcAft>
                <a:spcPts val="0"/>
              </a:spcAft>
              <a:buNone/>
            </a:pPr>
            <a:r>
              <a:rPr lang="en"/>
              <a:t>   </a:t>
            </a:r>
            <a:r>
              <a:rPr b="1" lang="en"/>
              <a:t>S.NO.</a:t>
            </a:r>
            <a:r>
              <a:rPr lang="en"/>
              <a:t>		</a:t>
            </a:r>
            <a:r>
              <a:rPr b="1" lang="en"/>
              <a:t> NAME</a:t>
            </a:r>
            <a:r>
              <a:rPr lang="en"/>
              <a:t>		  	</a:t>
            </a:r>
            <a:r>
              <a:rPr b="1" lang="en"/>
              <a:t>ROLL NO.</a:t>
            </a:r>
            <a:endParaRPr b="1"/>
          </a:p>
          <a:p>
            <a:pPr indent="0" lvl="0" marL="0" rtl="0" algn="l">
              <a:spcBef>
                <a:spcPts val="0"/>
              </a:spcBef>
              <a:spcAft>
                <a:spcPts val="0"/>
              </a:spcAft>
              <a:buNone/>
            </a:pPr>
            <a:r>
              <a:rPr lang="en"/>
              <a:t> 			      1.		  D.Sai Prasanna		      19H51A0567</a:t>
            </a:r>
            <a:endParaRPr/>
          </a:p>
          <a:p>
            <a:pPr indent="457200" lvl="0" marL="914400" rtl="0" algn="l">
              <a:spcBef>
                <a:spcPts val="0"/>
              </a:spcBef>
              <a:spcAft>
                <a:spcPts val="0"/>
              </a:spcAft>
              <a:buNone/>
            </a:pPr>
            <a:r>
              <a:rPr lang="en"/>
              <a:t>      2.		  G.Chinmay Chidwi	      </a:t>
            </a:r>
            <a:r>
              <a:rPr lang="en">
                <a:solidFill>
                  <a:schemeClr val="dk1"/>
                </a:solidFill>
              </a:rPr>
              <a:t>19H51A0568</a:t>
            </a:r>
            <a:endParaRPr>
              <a:solidFill>
                <a:schemeClr val="dk1"/>
              </a:solidFill>
            </a:endParaRPr>
          </a:p>
          <a:p>
            <a:pPr indent="457200" lvl="0" marL="914400" rtl="0" algn="l">
              <a:spcBef>
                <a:spcPts val="0"/>
              </a:spcBef>
              <a:spcAft>
                <a:spcPts val="0"/>
              </a:spcAft>
              <a:buNone/>
            </a:pPr>
            <a:r>
              <a:rPr lang="en">
                <a:solidFill>
                  <a:schemeClr val="dk1"/>
                </a:solidFill>
              </a:rPr>
              <a:t>      3.		  G.Suhasini		      19H51A0569</a:t>
            </a:r>
            <a:endParaRPr>
              <a:solidFill>
                <a:schemeClr val="dk1"/>
              </a:solidFill>
            </a:endParaRPr>
          </a:p>
          <a:p>
            <a:pPr indent="457200" lvl="0" marL="914400" rtl="0" algn="l">
              <a:spcBef>
                <a:spcPts val="0"/>
              </a:spcBef>
              <a:spcAft>
                <a:spcPts val="0"/>
              </a:spcAft>
              <a:buNone/>
            </a:pPr>
            <a:r>
              <a:rPr lang="en">
                <a:solidFill>
                  <a:schemeClr val="dk1"/>
                </a:solidFill>
              </a:rPr>
              <a:t>      4.		  G.Kiran Deepak		      19H51A0570</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													</a:t>
            </a:r>
            <a:r>
              <a:rPr lang="en">
                <a:solidFill>
                  <a:srgbClr val="4C1130"/>
                </a:solidFill>
              </a:rPr>
              <a:t>BATCH NO. - 26</a:t>
            </a:r>
            <a:endParaRPr>
              <a:solidFill>
                <a:schemeClr val="dk1"/>
              </a:solidFill>
            </a:endParaRPr>
          </a:p>
        </p:txBody>
      </p:sp>
      <p:pic>
        <p:nvPicPr>
          <p:cNvPr id="55" name="Google Shape;55;p13"/>
          <p:cNvPicPr preferRelativeResize="0"/>
          <p:nvPr/>
        </p:nvPicPr>
        <p:blipFill>
          <a:blip r:embed="rId3">
            <a:alphaModFix/>
          </a:blip>
          <a:stretch>
            <a:fillRect/>
          </a:stretch>
        </p:blipFill>
        <p:spPr>
          <a:xfrm>
            <a:off x="0" y="510621"/>
            <a:ext cx="9144000" cy="10683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nvSpPr>
        <p:spPr>
          <a:xfrm>
            <a:off x="293050" y="110500"/>
            <a:ext cx="7976400" cy="45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u="sng">
                <a:solidFill>
                  <a:srgbClr val="351C75"/>
                </a:solidFill>
                <a:latin typeface="Times New Roman"/>
                <a:ea typeface="Times New Roman"/>
                <a:cs typeface="Times New Roman"/>
                <a:sym typeface="Times New Roman"/>
              </a:rPr>
              <a:t>FEATURES</a:t>
            </a:r>
            <a:endParaRPr b="1" sz="3000" u="sng">
              <a:solidFill>
                <a:srgbClr val="20124D"/>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2988">
              <a:solidFill>
                <a:srgbClr val="20124D"/>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Login/Registration</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Email verification</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Store</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Shopping cart</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Payment gateway</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Past orders</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Delivery </a:t>
            </a:r>
            <a:r>
              <a:rPr lang="e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148150" y="1065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u="sng">
                <a:solidFill>
                  <a:srgbClr val="351C75"/>
                </a:solidFill>
                <a:latin typeface="Times New Roman"/>
                <a:ea typeface="Times New Roman"/>
                <a:cs typeface="Times New Roman"/>
                <a:sym typeface="Times New Roman"/>
              </a:rPr>
              <a:t>WORKFLOW</a:t>
            </a:r>
            <a:endParaRPr b="1" sz="3000">
              <a:solidFill>
                <a:srgbClr val="351C75"/>
              </a:solidFill>
              <a:latin typeface="Times New Roman"/>
              <a:ea typeface="Times New Roman"/>
              <a:cs typeface="Times New Roman"/>
              <a:sym typeface="Times New Roman"/>
            </a:endParaRPr>
          </a:p>
        </p:txBody>
      </p:sp>
      <p:pic>
        <p:nvPicPr>
          <p:cNvPr id="117" name="Google Shape;117;p23"/>
          <p:cNvPicPr preferRelativeResize="0"/>
          <p:nvPr/>
        </p:nvPicPr>
        <p:blipFill rotWithShape="1">
          <a:blip r:embed="rId3">
            <a:alphaModFix/>
          </a:blip>
          <a:srcRect b="-6442" l="-89" r="90" t="-5602"/>
          <a:stretch/>
        </p:blipFill>
        <p:spPr>
          <a:xfrm>
            <a:off x="-7775" y="1877426"/>
            <a:ext cx="9144001" cy="196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11490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77" u="sng">
                <a:solidFill>
                  <a:srgbClr val="351C75"/>
                </a:solidFill>
                <a:latin typeface="Times New Roman"/>
                <a:ea typeface="Times New Roman"/>
                <a:cs typeface="Times New Roman"/>
                <a:sym typeface="Times New Roman"/>
              </a:rPr>
              <a:t>USER INTERFACE</a:t>
            </a:r>
            <a:endParaRPr b="1" sz="3377" u="sng">
              <a:solidFill>
                <a:srgbClr val="351C75"/>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266" u="sng">
              <a:solidFill>
                <a:srgbClr val="351C75"/>
              </a:solidFill>
              <a:latin typeface="Times New Roman"/>
              <a:ea typeface="Times New Roman"/>
              <a:cs typeface="Times New Roman"/>
              <a:sym typeface="Times New Roman"/>
            </a:endParaRPr>
          </a:p>
          <a:p>
            <a:pPr indent="0" lvl="0" marL="0" rtl="0" algn="l">
              <a:spcBef>
                <a:spcPts val="0"/>
              </a:spcBef>
              <a:spcAft>
                <a:spcPts val="0"/>
              </a:spcAft>
              <a:buNone/>
            </a:pPr>
            <a:r>
              <a:rPr lang="en" sz="2266">
                <a:latin typeface="Times New Roman"/>
                <a:ea typeface="Times New Roman"/>
                <a:cs typeface="Times New Roman"/>
                <a:sym typeface="Times New Roman"/>
              </a:rPr>
              <a:t>Home page:</a:t>
            </a:r>
            <a:endParaRPr sz="2266">
              <a:latin typeface="Times New Roman"/>
              <a:ea typeface="Times New Roman"/>
              <a:cs typeface="Times New Roman"/>
              <a:sym typeface="Times New Roman"/>
            </a:endParaRPr>
          </a:p>
        </p:txBody>
      </p:sp>
      <p:pic>
        <p:nvPicPr>
          <p:cNvPr id="123" name="Google Shape;123;p24"/>
          <p:cNvPicPr preferRelativeResize="0"/>
          <p:nvPr/>
        </p:nvPicPr>
        <p:blipFill>
          <a:blip r:embed="rId3">
            <a:alphaModFix/>
          </a:blip>
          <a:stretch>
            <a:fillRect/>
          </a:stretch>
        </p:blipFill>
        <p:spPr>
          <a:xfrm>
            <a:off x="987175" y="1185300"/>
            <a:ext cx="7242325" cy="362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72025"/>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Login Page:</a:t>
            </a:r>
            <a:endParaRPr sz="2000">
              <a:latin typeface="Times New Roman"/>
              <a:ea typeface="Times New Roman"/>
              <a:cs typeface="Times New Roman"/>
              <a:sym typeface="Times New Roman"/>
            </a:endParaRPr>
          </a:p>
        </p:txBody>
      </p:sp>
      <p:pic>
        <p:nvPicPr>
          <p:cNvPr id="129" name="Google Shape;129;p25"/>
          <p:cNvPicPr preferRelativeResize="0"/>
          <p:nvPr/>
        </p:nvPicPr>
        <p:blipFill>
          <a:blip r:embed="rId3">
            <a:alphaModFix/>
          </a:blip>
          <a:stretch>
            <a:fillRect/>
          </a:stretch>
        </p:blipFill>
        <p:spPr>
          <a:xfrm>
            <a:off x="514050" y="835175"/>
            <a:ext cx="7783851" cy="389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161750"/>
            <a:ext cx="41688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Registration</a:t>
            </a:r>
            <a:r>
              <a:rPr lang="en" sz="2000">
                <a:latin typeface="Times New Roman"/>
                <a:ea typeface="Times New Roman"/>
                <a:cs typeface="Times New Roman"/>
                <a:sym typeface="Times New Roman"/>
              </a:rPr>
              <a:t> page:</a:t>
            </a:r>
            <a:endParaRPr sz="2000">
              <a:latin typeface="Times New Roman"/>
              <a:ea typeface="Times New Roman"/>
              <a:cs typeface="Times New Roman"/>
              <a:sym typeface="Times New Roman"/>
            </a:endParaRPr>
          </a:p>
        </p:txBody>
      </p:sp>
      <p:pic>
        <p:nvPicPr>
          <p:cNvPr id="135" name="Google Shape;135;p26"/>
          <p:cNvPicPr preferRelativeResize="0"/>
          <p:nvPr/>
        </p:nvPicPr>
        <p:blipFill>
          <a:blip r:embed="rId3">
            <a:alphaModFix/>
          </a:blip>
          <a:stretch>
            <a:fillRect/>
          </a:stretch>
        </p:blipFill>
        <p:spPr>
          <a:xfrm>
            <a:off x="2643800" y="433675"/>
            <a:ext cx="4358700" cy="44386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52925"/>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000" u="sng">
                <a:solidFill>
                  <a:srgbClr val="351C75"/>
                </a:solidFill>
                <a:latin typeface="Times New Roman"/>
                <a:ea typeface="Times New Roman"/>
                <a:cs typeface="Times New Roman"/>
                <a:sym typeface="Times New Roman"/>
              </a:rPr>
              <a:t>VENDOR PROFILE</a:t>
            </a:r>
            <a:endParaRPr sz="3000">
              <a:latin typeface="Times New Roman"/>
              <a:ea typeface="Times New Roman"/>
              <a:cs typeface="Times New Roman"/>
              <a:sym typeface="Times New Roman"/>
            </a:endParaRPr>
          </a:p>
        </p:txBody>
      </p:sp>
      <p:pic>
        <p:nvPicPr>
          <p:cNvPr id="141" name="Google Shape;141;p27"/>
          <p:cNvPicPr preferRelativeResize="0"/>
          <p:nvPr/>
        </p:nvPicPr>
        <p:blipFill>
          <a:blip r:embed="rId3">
            <a:alphaModFix/>
          </a:blip>
          <a:stretch>
            <a:fillRect/>
          </a:stretch>
        </p:blipFill>
        <p:spPr>
          <a:xfrm>
            <a:off x="825475" y="871250"/>
            <a:ext cx="7310494" cy="381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680713" y="827450"/>
            <a:ext cx="7782575" cy="4009201"/>
          </a:xfrm>
          <a:prstGeom prst="rect">
            <a:avLst/>
          </a:prstGeom>
          <a:noFill/>
          <a:ln>
            <a:noFill/>
          </a:ln>
        </p:spPr>
      </p:pic>
      <p:sp>
        <p:nvSpPr>
          <p:cNvPr id="147" name="Google Shape;147;p28"/>
          <p:cNvSpPr txBox="1"/>
          <p:nvPr/>
        </p:nvSpPr>
        <p:spPr>
          <a:xfrm>
            <a:off x="321475" y="146525"/>
            <a:ext cx="4884300" cy="492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Adding plant’s information:</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565"/>
              <a:buFont typeface="Arial"/>
              <a:buNone/>
            </a:pPr>
            <a:r>
              <a:rPr b="1" lang="en" sz="3377" u="sng">
                <a:solidFill>
                  <a:srgbClr val="351C75"/>
                </a:solidFill>
                <a:latin typeface="Times New Roman"/>
                <a:ea typeface="Times New Roman"/>
                <a:cs typeface="Times New Roman"/>
                <a:sym typeface="Times New Roman"/>
              </a:rPr>
              <a:t>CUSTOMER PROFILE</a:t>
            </a:r>
            <a:endParaRPr/>
          </a:p>
        </p:txBody>
      </p:sp>
      <p:pic>
        <p:nvPicPr>
          <p:cNvPr id="153" name="Google Shape;153;p29"/>
          <p:cNvPicPr preferRelativeResize="0"/>
          <p:nvPr/>
        </p:nvPicPr>
        <p:blipFill>
          <a:blip r:embed="rId3">
            <a:alphaModFix/>
          </a:blip>
          <a:stretch>
            <a:fillRect/>
          </a:stretch>
        </p:blipFill>
        <p:spPr>
          <a:xfrm>
            <a:off x="1438538" y="941525"/>
            <a:ext cx="6419328" cy="4049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181100" y="51250"/>
            <a:ext cx="4128600" cy="841800"/>
          </a:xfrm>
          <a:prstGeom prst="rect">
            <a:avLst/>
          </a:prstGeom>
        </p:spPr>
        <p:txBody>
          <a:bodyPr anchorCtr="0" anchor="ctr"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lang="en" sz="2000">
                <a:latin typeface="Times New Roman"/>
                <a:ea typeface="Times New Roman"/>
                <a:cs typeface="Times New Roman"/>
                <a:sym typeface="Times New Roman"/>
              </a:rPr>
              <a:t>Store:</a:t>
            </a:r>
            <a:endParaRPr sz="2000"/>
          </a:p>
        </p:txBody>
      </p:sp>
      <p:pic>
        <p:nvPicPr>
          <p:cNvPr id="159" name="Google Shape;159;p30"/>
          <p:cNvPicPr preferRelativeResize="0"/>
          <p:nvPr/>
        </p:nvPicPr>
        <p:blipFill>
          <a:blip r:embed="rId3">
            <a:alphaModFix/>
          </a:blip>
          <a:stretch>
            <a:fillRect/>
          </a:stretch>
        </p:blipFill>
        <p:spPr>
          <a:xfrm>
            <a:off x="814700" y="754125"/>
            <a:ext cx="7482475" cy="401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181100" y="51250"/>
            <a:ext cx="4128600" cy="841800"/>
          </a:xfrm>
          <a:prstGeom prst="rect">
            <a:avLst/>
          </a:prstGeom>
        </p:spPr>
        <p:txBody>
          <a:bodyPr anchorCtr="0" anchor="ctr"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lang="en" sz="2000">
                <a:latin typeface="Times New Roman"/>
                <a:ea typeface="Times New Roman"/>
                <a:cs typeface="Times New Roman"/>
                <a:sym typeface="Times New Roman"/>
              </a:rPr>
              <a:t>Product Details</a:t>
            </a:r>
            <a:r>
              <a:rPr lang="en" sz="2000">
                <a:latin typeface="Times New Roman"/>
                <a:ea typeface="Times New Roman"/>
                <a:cs typeface="Times New Roman"/>
                <a:sym typeface="Times New Roman"/>
              </a:rPr>
              <a:t>:</a:t>
            </a:r>
            <a:endParaRPr sz="2000"/>
          </a:p>
        </p:txBody>
      </p:sp>
      <p:pic>
        <p:nvPicPr>
          <p:cNvPr id="165" name="Google Shape;165;p31"/>
          <p:cNvPicPr preferRelativeResize="0"/>
          <p:nvPr/>
        </p:nvPicPr>
        <p:blipFill>
          <a:blip r:embed="rId3">
            <a:alphaModFix/>
          </a:blip>
          <a:stretch>
            <a:fillRect/>
          </a:stretch>
        </p:blipFill>
        <p:spPr>
          <a:xfrm>
            <a:off x="576463" y="836050"/>
            <a:ext cx="7991075" cy="394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8784" l="0" r="20685" t="0"/>
          <a:stretch/>
        </p:blipFill>
        <p:spPr>
          <a:xfrm>
            <a:off x="-50750" y="0"/>
            <a:ext cx="9245526" cy="5193699"/>
          </a:xfrm>
          <a:prstGeom prst="rect">
            <a:avLst/>
          </a:prstGeom>
          <a:noFill/>
          <a:ln>
            <a:noFill/>
          </a:ln>
        </p:spPr>
      </p:pic>
      <p:sp>
        <p:nvSpPr>
          <p:cNvPr id="61" name="Google Shape;61;p14"/>
          <p:cNvSpPr txBox="1"/>
          <p:nvPr/>
        </p:nvSpPr>
        <p:spPr>
          <a:xfrm>
            <a:off x="-1044025" y="-232325"/>
            <a:ext cx="7917000" cy="13545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lang="en" sz="6400">
                <a:solidFill>
                  <a:srgbClr val="0B5394"/>
                </a:solidFill>
              </a:rPr>
              <a:t> </a:t>
            </a:r>
            <a:r>
              <a:rPr b="1" lang="en" sz="3900">
                <a:solidFill>
                  <a:srgbClr val="0B5394"/>
                </a:solidFill>
              </a:rPr>
              <a:t>O</a:t>
            </a:r>
            <a:r>
              <a:rPr lang="en" sz="3900">
                <a:solidFill>
                  <a:srgbClr val="0B5394"/>
                </a:solidFill>
              </a:rPr>
              <a:t>ne  </a:t>
            </a:r>
            <a:r>
              <a:rPr b="1" lang="en" sz="3900">
                <a:solidFill>
                  <a:srgbClr val="0B5394"/>
                </a:solidFill>
              </a:rPr>
              <a:t>S</a:t>
            </a:r>
            <a:r>
              <a:rPr lang="en" sz="3900">
                <a:solidFill>
                  <a:srgbClr val="0B5394"/>
                </a:solidFill>
              </a:rPr>
              <a:t>top  </a:t>
            </a:r>
            <a:r>
              <a:rPr b="1" lang="en" sz="3900">
                <a:solidFill>
                  <a:srgbClr val="0B5394"/>
                </a:solidFill>
              </a:rPr>
              <a:t>F</a:t>
            </a:r>
            <a:r>
              <a:rPr lang="en" sz="3900">
                <a:solidFill>
                  <a:srgbClr val="0B5394"/>
                </a:solidFill>
              </a:rPr>
              <a:t>or  </a:t>
            </a:r>
            <a:r>
              <a:rPr b="1" lang="en" sz="3900">
                <a:solidFill>
                  <a:srgbClr val="0B5394"/>
                </a:solidFill>
              </a:rPr>
              <a:t>A</a:t>
            </a:r>
            <a:r>
              <a:rPr lang="en" sz="3900">
                <a:solidFill>
                  <a:srgbClr val="0B5394"/>
                </a:solidFill>
              </a:rPr>
              <a:t>ll  </a:t>
            </a:r>
            <a:r>
              <a:rPr b="1" lang="en" sz="3900">
                <a:solidFill>
                  <a:srgbClr val="0B5394"/>
                </a:solidFill>
              </a:rPr>
              <a:t>P</a:t>
            </a:r>
            <a:r>
              <a:rPr lang="en" sz="3900">
                <a:solidFill>
                  <a:srgbClr val="0B5394"/>
                </a:solidFill>
              </a:rPr>
              <a:t>lants</a:t>
            </a:r>
            <a:endParaRPr sz="400">
              <a:solidFill>
                <a:srgbClr val="0B5394"/>
              </a:solidFill>
            </a:endParaRPr>
          </a:p>
          <a:p>
            <a:pPr indent="0" lvl="0" marL="0" rtl="0" algn="l">
              <a:spcBef>
                <a:spcPts val="0"/>
              </a:spcBef>
              <a:spcAft>
                <a:spcPts val="0"/>
              </a:spcAft>
              <a:buNone/>
            </a:pPr>
            <a:r>
              <a:t/>
            </a:r>
            <a:endParaRPr sz="1200">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2"/>
          <p:cNvPicPr preferRelativeResize="0"/>
          <p:nvPr/>
        </p:nvPicPr>
        <p:blipFill>
          <a:blip r:embed="rId3">
            <a:alphaModFix/>
          </a:blip>
          <a:stretch>
            <a:fillRect/>
          </a:stretch>
        </p:blipFill>
        <p:spPr>
          <a:xfrm>
            <a:off x="345000" y="942550"/>
            <a:ext cx="8413349" cy="3825075"/>
          </a:xfrm>
          <a:prstGeom prst="rect">
            <a:avLst/>
          </a:prstGeom>
          <a:noFill/>
          <a:ln>
            <a:noFill/>
          </a:ln>
        </p:spPr>
      </p:pic>
      <p:sp>
        <p:nvSpPr>
          <p:cNvPr id="171" name="Google Shape;171;p32"/>
          <p:cNvSpPr txBox="1"/>
          <p:nvPr/>
        </p:nvSpPr>
        <p:spPr>
          <a:xfrm>
            <a:off x="169075" y="146525"/>
            <a:ext cx="3747000" cy="492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Clr>
                <a:schemeClr val="dk1"/>
              </a:buClr>
              <a:buSzPts val="1100"/>
              <a:buFont typeface="Arial"/>
              <a:buNone/>
            </a:pPr>
            <a:r>
              <a:rPr lang="en" sz="2000">
                <a:solidFill>
                  <a:schemeClr val="dk1"/>
                </a:solidFill>
                <a:latin typeface="Times New Roman"/>
                <a:ea typeface="Times New Roman"/>
                <a:cs typeface="Times New Roman"/>
                <a:sym typeface="Times New Roman"/>
              </a:rPr>
              <a:t>Shopping Cart: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83450" y="27000"/>
            <a:ext cx="5183400" cy="841800"/>
          </a:xfrm>
          <a:prstGeom prst="rect">
            <a:avLst/>
          </a:prstGeom>
        </p:spPr>
        <p:txBody>
          <a:bodyPr anchorCtr="0" anchor="ctr"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n" sz="2000">
                <a:latin typeface="Times New Roman"/>
                <a:ea typeface="Times New Roman"/>
                <a:cs typeface="Times New Roman"/>
                <a:sym typeface="Times New Roman"/>
              </a:rPr>
              <a:t>Orders:</a:t>
            </a:r>
            <a:endParaRPr sz="2000"/>
          </a:p>
        </p:txBody>
      </p:sp>
      <p:pic>
        <p:nvPicPr>
          <p:cNvPr id="177" name="Google Shape;177;p33"/>
          <p:cNvPicPr preferRelativeResize="0"/>
          <p:nvPr/>
        </p:nvPicPr>
        <p:blipFill>
          <a:blip r:embed="rId3">
            <a:alphaModFix/>
          </a:blip>
          <a:stretch>
            <a:fillRect/>
          </a:stretch>
        </p:blipFill>
        <p:spPr>
          <a:xfrm>
            <a:off x="383450" y="945000"/>
            <a:ext cx="8275575" cy="356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83450" y="27000"/>
            <a:ext cx="5183400" cy="841800"/>
          </a:xfrm>
          <a:prstGeom prst="rect">
            <a:avLst/>
          </a:prstGeom>
        </p:spPr>
        <p:txBody>
          <a:bodyPr anchorCtr="0" anchor="ctr"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n" sz="2000">
                <a:latin typeface="Times New Roman"/>
                <a:ea typeface="Times New Roman"/>
                <a:cs typeface="Times New Roman"/>
                <a:sym typeface="Times New Roman"/>
              </a:rPr>
              <a:t>Reviews</a:t>
            </a:r>
            <a:r>
              <a:rPr lang="en" sz="2000">
                <a:latin typeface="Times New Roman"/>
                <a:ea typeface="Times New Roman"/>
                <a:cs typeface="Times New Roman"/>
                <a:sym typeface="Times New Roman"/>
              </a:rPr>
              <a:t>:</a:t>
            </a:r>
            <a:endParaRPr sz="2000"/>
          </a:p>
        </p:txBody>
      </p:sp>
      <p:pic>
        <p:nvPicPr>
          <p:cNvPr id="183" name="Google Shape;183;p34"/>
          <p:cNvPicPr preferRelativeResize="0"/>
          <p:nvPr/>
        </p:nvPicPr>
        <p:blipFill>
          <a:blip r:embed="rId3">
            <a:alphaModFix/>
          </a:blip>
          <a:stretch>
            <a:fillRect/>
          </a:stretch>
        </p:blipFill>
        <p:spPr>
          <a:xfrm>
            <a:off x="760700" y="972300"/>
            <a:ext cx="7550099" cy="3645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5"/>
          <p:cNvPicPr preferRelativeResize="0"/>
          <p:nvPr/>
        </p:nvPicPr>
        <p:blipFill rotWithShape="1">
          <a:blip r:embed="rId3">
            <a:alphaModFix/>
          </a:blip>
          <a:srcRect b="0" l="2761" r="0" t="0"/>
          <a:stretch/>
        </p:blipFill>
        <p:spPr>
          <a:xfrm>
            <a:off x="1925475" y="959051"/>
            <a:ext cx="2320700" cy="3696700"/>
          </a:xfrm>
          <a:prstGeom prst="rect">
            <a:avLst/>
          </a:prstGeom>
          <a:noFill/>
          <a:ln>
            <a:noFill/>
          </a:ln>
        </p:spPr>
      </p:pic>
      <p:pic>
        <p:nvPicPr>
          <p:cNvPr id="189" name="Google Shape;189;p35"/>
          <p:cNvPicPr preferRelativeResize="0"/>
          <p:nvPr/>
        </p:nvPicPr>
        <p:blipFill>
          <a:blip r:embed="rId4">
            <a:alphaModFix/>
          </a:blip>
          <a:stretch>
            <a:fillRect/>
          </a:stretch>
        </p:blipFill>
        <p:spPr>
          <a:xfrm>
            <a:off x="5008175" y="959050"/>
            <a:ext cx="2430137" cy="3696700"/>
          </a:xfrm>
          <a:prstGeom prst="rect">
            <a:avLst/>
          </a:prstGeom>
          <a:noFill/>
          <a:ln>
            <a:noFill/>
          </a:ln>
        </p:spPr>
      </p:pic>
      <p:sp>
        <p:nvSpPr>
          <p:cNvPr id="190" name="Google Shape;190;p35"/>
          <p:cNvSpPr txBox="1"/>
          <p:nvPr/>
        </p:nvSpPr>
        <p:spPr>
          <a:xfrm>
            <a:off x="373850" y="2191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 sz="2000">
                <a:solidFill>
                  <a:schemeClr val="dk1"/>
                </a:solidFill>
                <a:latin typeface="Times New Roman"/>
                <a:ea typeface="Times New Roman"/>
                <a:cs typeface="Times New Roman"/>
                <a:sym typeface="Times New Roman"/>
              </a:rPr>
              <a:t>Payment Gateway</a:t>
            </a:r>
            <a:r>
              <a:rPr lang="en" sz="20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159300" y="187390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33" u="sng">
                <a:solidFill>
                  <a:srgbClr val="351C75"/>
                </a:solidFill>
                <a:latin typeface="Times New Roman"/>
                <a:ea typeface="Times New Roman"/>
                <a:cs typeface="Times New Roman"/>
                <a:sym typeface="Times New Roman"/>
              </a:rPr>
              <a:t>FUTURE SCOPE</a:t>
            </a:r>
            <a:endParaRPr sz="3333">
              <a:solidFill>
                <a:srgbClr val="351C75"/>
              </a:solidFill>
              <a:latin typeface="Times New Roman"/>
              <a:ea typeface="Times New Roman"/>
              <a:cs typeface="Times New Roman"/>
              <a:sym typeface="Times New Roman"/>
            </a:endParaRPr>
          </a:p>
          <a:p>
            <a:pPr indent="0" lvl="0" marL="0" rtl="0" algn="l">
              <a:spcBef>
                <a:spcPts val="0"/>
              </a:spcBef>
              <a:spcAft>
                <a:spcPts val="0"/>
              </a:spcAft>
              <a:buNone/>
            </a:pPr>
            <a:r>
              <a:t/>
            </a:r>
            <a:endParaRPr sz="3333">
              <a:solidFill>
                <a:srgbClr val="351C75"/>
              </a:solidFill>
            </a:endParaRPr>
          </a:p>
          <a:p>
            <a:pPr indent="0" lvl="0" marL="0" rtl="0" algn="l">
              <a:spcBef>
                <a:spcPts val="0"/>
              </a:spcBef>
              <a:spcAft>
                <a:spcPts val="0"/>
              </a:spcAft>
              <a:buNone/>
            </a:pPr>
            <a:r>
              <a:t/>
            </a:r>
            <a:endParaRPr sz="1888">
              <a:solidFill>
                <a:srgbClr val="351C75"/>
              </a:solidFill>
            </a:endParaRPr>
          </a:p>
          <a:p>
            <a:pPr indent="-358140" lvl="0" marL="457200" rtl="0" algn="l">
              <a:lnSpc>
                <a:spcPct val="150000"/>
              </a:lnSpc>
              <a:spcBef>
                <a:spcPts val="0"/>
              </a:spcBef>
              <a:spcAft>
                <a:spcPts val="0"/>
              </a:spcAft>
              <a:buSzPct val="100000"/>
              <a:buChar char="➢"/>
            </a:pPr>
            <a:r>
              <a:rPr lang="en" sz="2266"/>
              <a:t>Selling all the products required for a plant to grow like soil, fertilisers </a:t>
            </a:r>
            <a:endParaRPr sz="2266"/>
          </a:p>
          <a:p>
            <a:pPr indent="-358140" lvl="0" marL="457200" rtl="0" algn="l">
              <a:lnSpc>
                <a:spcPct val="150000"/>
              </a:lnSpc>
              <a:spcBef>
                <a:spcPts val="0"/>
              </a:spcBef>
              <a:spcAft>
                <a:spcPts val="0"/>
              </a:spcAft>
              <a:buSzPct val="100000"/>
              <a:buChar char="➢"/>
            </a:pPr>
            <a:r>
              <a:rPr lang="en" sz="2266"/>
              <a:t>Return/replacement option for products</a:t>
            </a:r>
            <a:endParaRPr sz="2266"/>
          </a:p>
          <a:p>
            <a:pPr indent="-358140" lvl="0" marL="457200" rtl="0" algn="l">
              <a:lnSpc>
                <a:spcPct val="150000"/>
              </a:lnSpc>
              <a:spcBef>
                <a:spcPts val="0"/>
              </a:spcBef>
              <a:spcAft>
                <a:spcPts val="0"/>
              </a:spcAft>
              <a:buSzPct val="100000"/>
              <a:buChar char="➢"/>
            </a:pPr>
            <a:r>
              <a:rPr lang="en" sz="2266"/>
              <a:t>Free gifts, gardening guide for beginners</a:t>
            </a:r>
            <a:endParaRPr sz="2266"/>
          </a:p>
          <a:p>
            <a:pPr indent="-358140" lvl="0" marL="457200" rtl="0" algn="l">
              <a:lnSpc>
                <a:spcPct val="150000"/>
              </a:lnSpc>
              <a:spcBef>
                <a:spcPts val="0"/>
              </a:spcBef>
              <a:spcAft>
                <a:spcPts val="0"/>
              </a:spcAft>
              <a:buSzPct val="100000"/>
              <a:buChar char="➢"/>
            </a:pPr>
            <a:r>
              <a:rPr lang="en" sz="2266"/>
              <a:t>Subscription plans</a:t>
            </a:r>
            <a:endParaRPr sz="2266"/>
          </a:p>
          <a:p>
            <a:pPr indent="-358140" lvl="0" marL="457200" rtl="0" algn="l">
              <a:lnSpc>
                <a:spcPct val="150000"/>
              </a:lnSpc>
              <a:spcBef>
                <a:spcPts val="0"/>
              </a:spcBef>
              <a:spcAft>
                <a:spcPts val="0"/>
              </a:spcAft>
              <a:buSzPct val="100000"/>
              <a:buChar char="➢"/>
            </a:pPr>
            <a:r>
              <a:rPr lang="en" sz="2266"/>
              <a:t>Offers or vouchers</a:t>
            </a:r>
            <a:endParaRPr sz="2266"/>
          </a:p>
          <a:p>
            <a:pPr indent="-358140" lvl="0" marL="457200" rtl="0" algn="l">
              <a:lnSpc>
                <a:spcPct val="150000"/>
              </a:lnSpc>
              <a:spcBef>
                <a:spcPts val="0"/>
              </a:spcBef>
              <a:spcAft>
                <a:spcPts val="0"/>
              </a:spcAft>
              <a:buSzPct val="100000"/>
              <a:buChar char="➢"/>
            </a:pPr>
            <a:r>
              <a:rPr lang="en" sz="2266"/>
              <a:t>Delivery tracking</a:t>
            </a:r>
            <a:endParaRPr sz="2266"/>
          </a:p>
          <a:p>
            <a:pPr indent="0" lvl="0" marL="0" rtl="0" algn="l">
              <a:spcBef>
                <a:spcPts val="0"/>
              </a:spcBef>
              <a:spcAft>
                <a:spcPts val="0"/>
              </a:spcAft>
              <a:buNone/>
            </a:pPr>
            <a:r>
              <a:rPr lang="en" sz="2266"/>
              <a:t> </a:t>
            </a:r>
            <a:endParaRPr sz="2266"/>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nvSpPr>
        <p:spPr>
          <a:xfrm>
            <a:off x="152400" y="0"/>
            <a:ext cx="88704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u="sng">
                <a:solidFill>
                  <a:srgbClr val="351C75"/>
                </a:solidFill>
                <a:latin typeface="Times New Roman"/>
                <a:ea typeface="Times New Roman"/>
                <a:cs typeface="Times New Roman"/>
                <a:sym typeface="Times New Roman"/>
              </a:rPr>
              <a:t>CONCLUSION</a:t>
            </a:r>
            <a:endParaRPr b="1" sz="2500" u="sng">
              <a:solidFill>
                <a:srgbClr val="351C75"/>
              </a:solidFill>
              <a:latin typeface="Times New Roman"/>
              <a:ea typeface="Times New Roman"/>
              <a:cs typeface="Times New Roman"/>
              <a:sym typeface="Times New Roman"/>
            </a:endParaRPr>
          </a:p>
          <a:p>
            <a:pPr indent="0" lvl="0" marL="0" rtl="0" algn="l">
              <a:spcBef>
                <a:spcPts val="0"/>
              </a:spcBef>
              <a:spcAft>
                <a:spcPts val="0"/>
              </a:spcAft>
              <a:buNone/>
            </a:pPr>
            <a:r>
              <a:t/>
            </a:r>
            <a:endParaRPr b="1" sz="3000" u="sng">
              <a:solidFill>
                <a:srgbClr val="351C75"/>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2000">
                <a:solidFill>
                  <a:schemeClr val="dk1"/>
                </a:solidFill>
              </a:rPr>
              <a:t>OSFAP is an online nursery that enables customers and vendors to buy or sell plants. This website includes useful information about the plants with images. It also allows customers to purchase rare plants.</a:t>
            </a:r>
            <a:endParaRPr sz="2000">
              <a:solidFill>
                <a:schemeClr val="dk1"/>
              </a:solidFill>
            </a:endParaRPr>
          </a:p>
          <a:p>
            <a:pPr indent="457200" lvl="0" marL="0" rtl="0" algn="just">
              <a:spcBef>
                <a:spcPts val="0"/>
              </a:spcBef>
              <a:spcAft>
                <a:spcPts val="0"/>
              </a:spcAft>
              <a:buClr>
                <a:schemeClr val="dk1"/>
              </a:buClr>
              <a:buSzPts val="1100"/>
              <a:buFont typeface="Arial"/>
              <a:buNone/>
            </a:pPr>
            <a:r>
              <a:t/>
            </a:r>
            <a:endParaRPr sz="2000">
              <a:solidFill>
                <a:schemeClr val="dk1"/>
              </a:solidFill>
            </a:endParaRPr>
          </a:p>
          <a:p>
            <a:pPr indent="0" lvl="0" marL="0" rtl="0" algn="just">
              <a:spcBef>
                <a:spcPts val="0"/>
              </a:spcBef>
              <a:spcAft>
                <a:spcPts val="0"/>
              </a:spcAft>
              <a:buClr>
                <a:schemeClr val="dk1"/>
              </a:buClr>
              <a:buSzPts val="1100"/>
              <a:buFont typeface="Arial"/>
              <a:buNone/>
            </a:pPr>
            <a:r>
              <a:rPr lang="en" sz="2000">
                <a:solidFill>
                  <a:schemeClr val="dk1"/>
                </a:solidFill>
              </a:rPr>
              <a:t>	Our website is user-friendly and caters for all plants. It provides various secured payment methods and there is no involvement of third party delivery. A review section is provided which helps customers to make decisions.</a:t>
            </a:r>
            <a:endParaRPr sz="2000">
              <a:solidFill>
                <a:schemeClr val="dk1"/>
              </a:solidFill>
            </a:endParaRPr>
          </a:p>
          <a:p>
            <a:pPr indent="0" lvl="0" marL="0" rtl="0" algn="just">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Our website can be further improved in the future by adding features like cancellation, returns/replacements and online tracking. Using this website w</a:t>
            </a:r>
            <a:r>
              <a:rPr lang="en" sz="2000"/>
              <a:t>e get one step closer towards building a sustainable, eco-friendly environment.</a:t>
            </a:r>
            <a:endParaRPr sz="2000"/>
          </a:p>
        </p:txBody>
      </p:sp>
      <p:sp>
        <p:nvSpPr>
          <p:cNvPr id="201" name="Google Shape;201;p37"/>
          <p:cNvSpPr txBox="1"/>
          <p:nvPr/>
        </p:nvSpPr>
        <p:spPr>
          <a:xfrm>
            <a:off x="104625" y="692550"/>
            <a:ext cx="85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nvSpPr>
        <p:spPr>
          <a:xfrm>
            <a:off x="80375" y="70325"/>
            <a:ext cx="8780100" cy="4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b="1" lang="en" sz="3000" u="sng">
                <a:solidFill>
                  <a:srgbClr val="351C75"/>
                </a:solidFill>
                <a:latin typeface="Times New Roman"/>
                <a:ea typeface="Times New Roman"/>
                <a:cs typeface="Times New Roman"/>
                <a:sym typeface="Times New Roman"/>
              </a:rPr>
              <a:t>REFERENCES</a:t>
            </a:r>
            <a:endParaRPr b="1" sz="3000">
              <a:solidFill>
                <a:srgbClr val="351C75"/>
              </a:solidFill>
            </a:endParaRPr>
          </a:p>
          <a:p>
            <a:pPr indent="0" lvl="0" marL="0" rtl="0" algn="l">
              <a:spcBef>
                <a:spcPts val="0"/>
              </a:spcBef>
              <a:spcAft>
                <a:spcPts val="0"/>
              </a:spcAft>
              <a:buClr>
                <a:schemeClr val="dk1"/>
              </a:buClr>
              <a:buSzPts val="990"/>
              <a:buFont typeface="Arial"/>
              <a:buNone/>
            </a:pPr>
            <a:r>
              <a:t/>
            </a:r>
            <a:endParaRPr b="1" sz="2540">
              <a:solidFill>
                <a:srgbClr val="351C75"/>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3">
                  <a:extLst>
                    <a:ext uri="{A12FA001-AC4F-418D-AE19-62706E023703}">
                      <ahyp:hlinkClr val="tx"/>
                    </a:ext>
                  </a:extLst>
                </a:hlinkClick>
              </a:rPr>
              <a:t>http://www.theblogstarter.com/wordpress/?t202id=91264&amp;c1=bingexactfreebegexp   and&amp;t202kw=how%20to%20develop%20a%20website%20using%20wordpress&amp;msclkid=01a0bb99fd171bd7a0e0da04ed663bac</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4">
                  <a:extLst>
                    <a:ext uri="{A12FA001-AC4F-418D-AE19-62706E023703}">
                      <ahyp:hlinkClr val="tx"/>
                    </a:ext>
                  </a:extLst>
                </a:hlinkClick>
              </a:rPr>
              <a:t>https://bubble.io/landing-page-webapp2?msclkid=130c92eca0fc120db41af371b08     d74f7&amp;utm_source=bing&amp;utm_medium=cpc&amp;utm_campaign=Web-App-Alpha&amp;utm_term=web%20development&amp;utm_content=Web%20app</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5">
                  <a:extLst>
                    <a:ext uri="{A12FA001-AC4F-418D-AE19-62706E023703}">
                      <ahyp:hlinkClr val="tx"/>
                    </a:ext>
                  </a:extLst>
                </a:hlinkClick>
              </a:rPr>
              <a:t>https://websitesetup.org/</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6">
                  <a:extLst>
                    <a:ext uri="{A12FA001-AC4F-418D-AE19-62706E023703}">
                      <ahyp:hlinkClr val="tx"/>
                    </a:ext>
                  </a:extLst>
                </a:hlinkClick>
              </a:rPr>
              <a:t>https://www.elearningfreak.com/?msclkid=d3f30fe32da31a5869426e7e3cda6130</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7">
                  <a:extLst>
                    <a:ext uri="{A12FA001-AC4F-418D-AE19-62706E023703}">
                      <ahyp:hlinkClr val="tx"/>
                    </a:ext>
                  </a:extLst>
                </a:hlinkClick>
              </a:rPr>
              <a:t>https://www.gardenguides.com/85767-types-plant-seeds.html</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8">
                  <a:extLst>
                    <a:ext uri="{A12FA001-AC4F-418D-AE19-62706E023703}">
                      <ahyp:hlinkClr val="tx"/>
                    </a:ext>
                  </a:extLst>
                </a:hlinkClick>
              </a:rPr>
              <a:t>https://healthywaymag.com/diet-and-nutrition/types-of-seeds</a:t>
            </a:r>
            <a:endParaRPr sz="1800">
              <a:solidFill>
                <a:schemeClr val="dk1"/>
              </a:solidFill>
            </a:endParaRPr>
          </a:p>
          <a:p>
            <a:pPr indent="-342900" lvl="0" marL="457200" rtl="0" algn="l">
              <a:spcBef>
                <a:spcPts val="0"/>
              </a:spcBef>
              <a:spcAft>
                <a:spcPts val="0"/>
              </a:spcAft>
              <a:buClr>
                <a:schemeClr val="dk1"/>
              </a:buClr>
              <a:buSzPts val="1800"/>
              <a:buChar char="●"/>
            </a:pPr>
            <a:r>
              <a:rPr lang="en" sz="1800" u="sng">
                <a:solidFill>
                  <a:schemeClr val="accent5"/>
                </a:solidFill>
                <a:hlinkClick r:id="rId9">
                  <a:extLst>
                    <a:ext uri="{A12FA001-AC4F-418D-AE19-62706E023703}">
                      <ahyp:hlinkClr val="tx"/>
                    </a:ext>
                  </a:extLst>
                </a:hlinkClick>
              </a:rPr>
              <a:t>https://app.diagrams.net</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9"/>
          <p:cNvPicPr preferRelativeResize="0"/>
          <p:nvPr/>
        </p:nvPicPr>
        <p:blipFill rotWithShape="1">
          <a:blip r:embed="rId3">
            <a:alphaModFix/>
          </a:blip>
          <a:srcRect b="7160" l="5160" r="12933" t="20731"/>
          <a:stretch/>
        </p:blipFill>
        <p:spPr>
          <a:xfrm>
            <a:off x="0" y="0"/>
            <a:ext cx="9144000" cy="5143500"/>
          </a:xfrm>
          <a:prstGeom prst="rect">
            <a:avLst/>
          </a:prstGeom>
          <a:noFill/>
          <a:ln>
            <a:noFill/>
          </a:ln>
        </p:spPr>
      </p:pic>
      <p:sp>
        <p:nvSpPr>
          <p:cNvPr id="212" name="Google Shape;212;p39"/>
          <p:cNvSpPr txBox="1"/>
          <p:nvPr/>
        </p:nvSpPr>
        <p:spPr>
          <a:xfrm>
            <a:off x="3154425" y="1084950"/>
            <a:ext cx="48822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200"/>
              <a:t>Thank You</a:t>
            </a:r>
            <a:endParaRPr b="1" sz="6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1357925"/>
            <a:ext cx="8520600" cy="3495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77" u="sng">
                <a:solidFill>
                  <a:srgbClr val="351C75"/>
                </a:solidFill>
                <a:latin typeface="Times New Roman"/>
                <a:ea typeface="Times New Roman"/>
                <a:cs typeface="Times New Roman"/>
                <a:sym typeface="Times New Roman"/>
              </a:rPr>
              <a:t>TABLE OF CONTENTS</a:t>
            </a:r>
            <a:endParaRPr b="1" sz="3377">
              <a:solidFill>
                <a:srgbClr val="351C75"/>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51C75"/>
              </a:solidFill>
            </a:endParaRPr>
          </a:p>
          <a:p>
            <a:pPr indent="-358140" lvl="0" marL="457200" rtl="0" algn="just">
              <a:spcBef>
                <a:spcPts val="0"/>
              </a:spcBef>
              <a:spcAft>
                <a:spcPts val="0"/>
              </a:spcAft>
              <a:buSzPct val="100000"/>
              <a:buChar char="●"/>
            </a:pPr>
            <a:r>
              <a:rPr lang="en" sz="2266"/>
              <a:t>Abstract</a:t>
            </a:r>
            <a:endParaRPr sz="2266"/>
          </a:p>
          <a:p>
            <a:pPr indent="-358140" lvl="0" marL="457200" rtl="0" algn="just">
              <a:spcBef>
                <a:spcPts val="0"/>
              </a:spcBef>
              <a:spcAft>
                <a:spcPts val="0"/>
              </a:spcAft>
              <a:buSzPct val="100000"/>
              <a:buChar char="●"/>
            </a:pPr>
            <a:r>
              <a:rPr lang="en" sz="2266"/>
              <a:t>Problem statement</a:t>
            </a:r>
            <a:endParaRPr sz="2266"/>
          </a:p>
          <a:p>
            <a:pPr indent="-358140" lvl="0" marL="457200" rtl="0" algn="just">
              <a:spcBef>
                <a:spcPts val="0"/>
              </a:spcBef>
              <a:spcAft>
                <a:spcPts val="0"/>
              </a:spcAft>
              <a:buSzPct val="100000"/>
              <a:buChar char="●"/>
            </a:pPr>
            <a:r>
              <a:rPr lang="en" sz="2266"/>
              <a:t>Existing models</a:t>
            </a:r>
            <a:endParaRPr sz="2266"/>
          </a:p>
          <a:p>
            <a:pPr indent="-358140" lvl="0" marL="457200" rtl="0" algn="just">
              <a:spcBef>
                <a:spcPts val="0"/>
              </a:spcBef>
              <a:spcAft>
                <a:spcPts val="0"/>
              </a:spcAft>
              <a:buSzPct val="100000"/>
              <a:buChar char="●"/>
            </a:pPr>
            <a:r>
              <a:rPr lang="en" sz="2266"/>
              <a:t>Drawbacks of existing models</a:t>
            </a:r>
            <a:endParaRPr sz="2266"/>
          </a:p>
          <a:p>
            <a:pPr indent="-358140" lvl="0" marL="457200" rtl="0" algn="just">
              <a:spcBef>
                <a:spcPts val="0"/>
              </a:spcBef>
              <a:spcAft>
                <a:spcPts val="0"/>
              </a:spcAft>
              <a:buSzPct val="100000"/>
              <a:buChar char="●"/>
            </a:pPr>
            <a:r>
              <a:rPr lang="en" sz="2266"/>
              <a:t>Proposed solution</a:t>
            </a:r>
            <a:endParaRPr sz="2266"/>
          </a:p>
          <a:p>
            <a:pPr indent="-358140" lvl="0" marL="457200" rtl="0" algn="just">
              <a:spcBef>
                <a:spcPts val="0"/>
              </a:spcBef>
              <a:spcAft>
                <a:spcPts val="0"/>
              </a:spcAft>
              <a:buSzPct val="100000"/>
              <a:buChar char="●"/>
            </a:pPr>
            <a:r>
              <a:rPr lang="en" sz="2266"/>
              <a:t>Software requirements</a:t>
            </a:r>
            <a:endParaRPr sz="2266"/>
          </a:p>
          <a:p>
            <a:pPr indent="-358140" lvl="0" marL="457200" rtl="0" algn="just">
              <a:spcBef>
                <a:spcPts val="0"/>
              </a:spcBef>
              <a:spcAft>
                <a:spcPts val="0"/>
              </a:spcAft>
              <a:buSzPct val="100000"/>
              <a:buChar char="●"/>
            </a:pPr>
            <a:r>
              <a:rPr lang="en" sz="2266"/>
              <a:t>Features</a:t>
            </a:r>
            <a:endParaRPr sz="2266"/>
          </a:p>
          <a:p>
            <a:pPr indent="-358140" lvl="0" marL="457200" rtl="0" algn="just">
              <a:spcBef>
                <a:spcPts val="0"/>
              </a:spcBef>
              <a:spcAft>
                <a:spcPts val="0"/>
              </a:spcAft>
              <a:buSzPct val="100000"/>
              <a:buChar char="●"/>
            </a:pPr>
            <a:r>
              <a:rPr lang="en" sz="2266"/>
              <a:t>Workflow</a:t>
            </a:r>
            <a:endParaRPr sz="2266"/>
          </a:p>
          <a:p>
            <a:pPr indent="-358140" lvl="0" marL="457200" rtl="0" algn="just">
              <a:spcBef>
                <a:spcPts val="0"/>
              </a:spcBef>
              <a:spcAft>
                <a:spcPts val="0"/>
              </a:spcAft>
              <a:buSzPct val="100000"/>
              <a:buChar char="●"/>
            </a:pPr>
            <a:r>
              <a:rPr lang="en" sz="2266"/>
              <a:t>Future scope</a:t>
            </a:r>
            <a:endParaRPr sz="2266"/>
          </a:p>
          <a:p>
            <a:pPr indent="-358140" lvl="0" marL="457200" rtl="0" algn="just">
              <a:spcBef>
                <a:spcPts val="0"/>
              </a:spcBef>
              <a:spcAft>
                <a:spcPts val="0"/>
              </a:spcAft>
              <a:buSzPct val="100000"/>
              <a:buChar char="●"/>
            </a:pPr>
            <a:r>
              <a:rPr lang="en" sz="2266"/>
              <a:t>Conclusion</a:t>
            </a:r>
            <a:endParaRPr sz="2266"/>
          </a:p>
          <a:p>
            <a:pPr indent="-358140" lvl="0" marL="457200" rtl="0" algn="just">
              <a:spcBef>
                <a:spcPts val="0"/>
              </a:spcBef>
              <a:spcAft>
                <a:spcPts val="0"/>
              </a:spcAft>
              <a:buSzPct val="100000"/>
              <a:buChar char="●"/>
            </a:pPr>
            <a:r>
              <a:rPr lang="en" sz="2266"/>
              <a:t>References</a:t>
            </a:r>
            <a:endParaRPr sz="2266"/>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292200" y="321475"/>
            <a:ext cx="8559600" cy="385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3000" u="sng">
                <a:solidFill>
                  <a:srgbClr val="351C75"/>
                </a:solidFill>
                <a:latin typeface="Times New Roman"/>
                <a:ea typeface="Times New Roman"/>
                <a:cs typeface="Times New Roman"/>
                <a:sym typeface="Times New Roman"/>
              </a:rPr>
              <a:t>ABSTRACT</a:t>
            </a:r>
            <a:endParaRPr b="1" sz="3000" u="sng">
              <a:solidFill>
                <a:srgbClr val="351C75"/>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b="1" u="sng">
              <a:solidFill>
                <a:srgbClr val="351C75"/>
              </a:solidFill>
            </a:endParaRPr>
          </a:p>
          <a:p>
            <a:pPr indent="457200" lvl="0" marL="0" rtl="0" algn="just">
              <a:lnSpc>
                <a:spcPct val="115000"/>
              </a:lnSpc>
              <a:spcBef>
                <a:spcPts val="1200"/>
              </a:spcBef>
              <a:spcAft>
                <a:spcPts val="0"/>
              </a:spcAft>
              <a:buNone/>
            </a:pPr>
            <a:r>
              <a:rPr lang="en" sz="2000">
                <a:solidFill>
                  <a:schemeClr val="dk1"/>
                </a:solidFill>
              </a:rPr>
              <a:t>The drastic changes that have taken place across the globe in the past few years has changed the entire lifestyle of human beings. The major part of work is done online. Considering the present changes in the scenario, we decided to design an online plant selling website.           	</a:t>
            </a:r>
            <a:endParaRPr sz="2000">
              <a:solidFill>
                <a:schemeClr val="dk1"/>
              </a:solidFill>
            </a:endParaRPr>
          </a:p>
          <a:p>
            <a:pPr indent="457200" lvl="0" marL="0" rtl="0" algn="just">
              <a:lnSpc>
                <a:spcPct val="115000"/>
              </a:lnSpc>
              <a:spcBef>
                <a:spcPts val="1200"/>
              </a:spcBef>
              <a:spcAft>
                <a:spcPts val="1200"/>
              </a:spcAft>
              <a:buNone/>
            </a:pPr>
            <a:r>
              <a:rPr lang="en" sz="2000">
                <a:solidFill>
                  <a:schemeClr val="dk1"/>
                </a:solidFill>
              </a:rPr>
              <a:t>The name for this website is OSFAP (One Stop For All Plants). The website contains login page, buyer and seller activities that can be performed, description of each plant, reviews etc.</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nvSpPr>
        <p:spPr>
          <a:xfrm>
            <a:off x="256900" y="269025"/>
            <a:ext cx="79923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u="sng">
                <a:solidFill>
                  <a:srgbClr val="351C75"/>
                </a:solidFill>
                <a:latin typeface="Times New Roman"/>
                <a:ea typeface="Times New Roman"/>
                <a:cs typeface="Times New Roman"/>
                <a:sym typeface="Times New Roman"/>
              </a:rPr>
              <a:t>PROBLEM STATEMENT</a:t>
            </a:r>
            <a:endParaRPr sz="3000">
              <a:solidFill>
                <a:srgbClr val="351C75"/>
              </a:solidFill>
              <a:latin typeface="Times New Roman"/>
              <a:ea typeface="Times New Roman"/>
              <a:cs typeface="Times New Roman"/>
              <a:sym typeface="Times New Roman"/>
            </a:endParaRPr>
          </a:p>
          <a:p>
            <a:pPr indent="0" lvl="0" marL="0" rtl="0" algn="just">
              <a:spcBef>
                <a:spcPts val="0"/>
              </a:spcBef>
              <a:spcAft>
                <a:spcPts val="0"/>
              </a:spcAft>
              <a:buNone/>
            </a:pPr>
            <a:r>
              <a:t/>
            </a:r>
            <a:endParaRPr sz="3300">
              <a:solidFill>
                <a:schemeClr val="dk1"/>
              </a:solidFill>
            </a:endParaRPr>
          </a:p>
          <a:p>
            <a:pPr indent="0" lvl="0" marL="0" rtl="0" algn="just">
              <a:spcBef>
                <a:spcPts val="0"/>
              </a:spcBef>
              <a:spcAft>
                <a:spcPts val="0"/>
              </a:spcAft>
              <a:buNone/>
            </a:pPr>
            <a:r>
              <a:rPr lang="en" sz="2000">
                <a:solidFill>
                  <a:schemeClr val="dk1"/>
                </a:solidFill>
              </a:rPr>
              <a:t>To create a website that enables users and sellers to purchase and sell plants, i.e. an online nursery. The website must include relevant information about the plants along with reasonable prices and various payment options. It must also allow customers to purchase rare plants and provide necessary reviews.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0"/>
              </a:spcBef>
              <a:spcAft>
                <a:spcPts val="0"/>
              </a:spcAft>
              <a:buClr>
                <a:schemeClr val="dk1"/>
              </a:buClr>
              <a:buSzPts val="1100"/>
              <a:buFont typeface="Arial"/>
              <a:buNone/>
            </a:pPr>
            <a:r>
              <a:t/>
            </a:r>
            <a:endParaRPr sz="3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nvSpPr>
        <p:spPr>
          <a:xfrm>
            <a:off x="329050" y="100450"/>
            <a:ext cx="8188200" cy="506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u="sng">
                <a:solidFill>
                  <a:srgbClr val="351C75"/>
                </a:solidFill>
                <a:latin typeface="Times New Roman"/>
                <a:ea typeface="Times New Roman"/>
                <a:cs typeface="Times New Roman"/>
                <a:sym typeface="Times New Roman"/>
              </a:rPr>
              <a:t>EXISTING MODELS</a:t>
            </a:r>
            <a:endParaRPr b="1" sz="3000">
              <a:solidFill>
                <a:srgbClr val="351C75"/>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3300">
              <a:solidFill>
                <a:schemeClr val="dk1"/>
              </a:solidFill>
            </a:endParaRPr>
          </a:p>
          <a:p>
            <a:pPr indent="-355600" lvl="0" marL="457200" rtl="0" algn="l">
              <a:spcBef>
                <a:spcPts val="0"/>
              </a:spcBef>
              <a:spcAft>
                <a:spcPts val="0"/>
              </a:spcAft>
              <a:buSzPts val="2000"/>
              <a:buChar char="❖"/>
            </a:pPr>
            <a:r>
              <a:rPr lang="en" sz="2000" u="sng">
                <a:solidFill>
                  <a:schemeClr val="hlink"/>
                </a:solidFill>
                <a:hlinkClick r:id="rId3"/>
              </a:rPr>
              <a:t>Online Flower Delivery | Send Flowers To India | Best Flower Shop</a:t>
            </a:r>
            <a:endParaRPr sz="2000">
              <a:solidFill>
                <a:schemeClr val="dk1"/>
              </a:solidFill>
            </a:endParaRPr>
          </a:p>
          <a:p>
            <a:pPr indent="0" lvl="0" marL="457200" rtl="0" algn="l">
              <a:spcBef>
                <a:spcPts val="0"/>
              </a:spcBef>
              <a:spcAft>
                <a:spcPts val="0"/>
              </a:spcAft>
              <a:buNone/>
            </a:pPr>
            <a:r>
              <a:rPr lang="en" sz="2000">
                <a:solidFill>
                  <a:schemeClr val="dk1"/>
                </a:solidFill>
              </a:rPr>
              <a:t>https://www.floweraura.com/</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SzPts val="2000"/>
              <a:buChar char="❖"/>
            </a:pPr>
            <a:r>
              <a:rPr lang="en" sz="2000" u="sng">
                <a:solidFill>
                  <a:schemeClr val="hlink"/>
                </a:solidFill>
                <a:hlinkClick r:id="rId4"/>
              </a:rPr>
              <a:t>Bloomscape | Home Ready Plants Delivered to Your Door</a:t>
            </a:r>
            <a:endParaRPr sz="2000">
              <a:solidFill>
                <a:schemeClr val="dk1"/>
              </a:solidFill>
            </a:endParaRPr>
          </a:p>
          <a:p>
            <a:pPr indent="0" lvl="0" marL="457200" rtl="0" algn="l">
              <a:spcBef>
                <a:spcPts val="0"/>
              </a:spcBef>
              <a:spcAft>
                <a:spcPts val="0"/>
              </a:spcAft>
              <a:buNone/>
            </a:pPr>
            <a:r>
              <a:rPr lang="en" sz="2000">
                <a:solidFill>
                  <a:schemeClr val="dk1"/>
                </a:solidFill>
              </a:rPr>
              <a:t>https://bloomscape.com/</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SzPts val="2000"/>
              <a:buChar char="❖"/>
            </a:pPr>
            <a:r>
              <a:rPr lang="en" sz="2000" u="sng">
                <a:solidFill>
                  <a:schemeClr val="hlink"/>
                </a:solidFill>
                <a:hlinkClick r:id="rId5"/>
              </a:rPr>
              <a:t>Official UrbanStems - Flower &amp; Plant Same Day Delivery » NYC, DC &amp; Nationwide</a:t>
            </a:r>
            <a:endParaRPr sz="2000">
              <a:solidFill>
                <a:schemeClr val="dk1"/>
              </a:solidFill>
            </a:endParaRPr>
          </a:p>
          <a:p>
            <a:pPr indent="0" lvl="0" marL="457200" rtl="0" algn="l">
              <a:spcBef>
                <a:spcPts val="0"/>
              </a:spcBef>
              <a:spcAft>
                <a:spcPts val="0"/>
              </a:spcAft>
              <a:buNone/>
            </a:pPr>
            <a:r>
              <a:rPr lang="en" sz="2000">
                <a:solidFill>
                  <a:schemeClr val="dk1"/>
                </a:solidFill>
              </a:rPr>
              <a:t>https://urbanstems.com/</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SzPts val="2000"/>
              <a:buChar char="❖"/>
            </a:pPr>
            <a:r>
              <a:rPr lang="en" sz="2000" u="sng">
                <a:solidFill>
                  <a:schemeClr val="hlink"/>
                </a:solidFill>
                <a:hlinkClick r:id="rId6"/>
              </a:rPr>
              <a:t>eBay: Electronics, Cars, Fashion, Collectibles &amp; More</a:t>
            </a:r>
            <a:endParaRPr sz="2000">
              <a:solidFill>
                <a:schemeClr val="dk1"/>
              </a:solidFill>
            </a:endParaRPr>
          </a:p>
          <a:p>
            <a:pPr indent="0" lvl="0" marL="457200" rtl="0" algn="l">
              <a:spcBef>
                <a:spcPts val="0"/>
              </a:spcBef>
              <a:spcAft>
                <a:spcPts val="0"/>
              </a:spcAft>
              <a:buNone/>
            </a:pPr>
            <a:r>
              <a:rPr lang="en" sz="2000">
                <a:solidFill>
                  <a:schemeClr val="dk1"/>
                </a:solidFill>
              </a:rPr>
              <a:t>https://www.ebay.com/</a:t>
            </a:r>
            <a:endParaRPr sz="2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nvSpPr>
        <p:spPr>
          <a:xfrm>
            <a:off x="298925" y="293800"/>
            <a:ext cx="8190000" cy="508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u="sng">
                <a:solidFill>
                  <a:srgbClr val="351C75"/>
                </a:solidFill>
                <a:latin typeface="Times New Roman"/>
                <a:ea typeface="Times New Roman"/>
                <a:cs typeface="Times New Roman"/>
                <a:sym typeface="Times New Roman"/>
              </a:rPr>
              <a:t>DRAWBACKS OF EXISTING MODELS</a:t>
            </a:r>
            <a:endParaRPr b="1" sz="3000">
              <a:solidFill>
                <a:srgbClr val="351C75"/>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2822">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No direct access to vendors</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Multiple vendors are not supported</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High shipping charges</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Involvement of third party delivery</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No two step authentication</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Non availability of rare plants</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nvSpPr>
        <p:spPr>
          <a:xfrm>
            <a:off x="278250" y="241100"/>
            <a:ext cx="8608200" cy="522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177" u="sng">
                <a:solidFill>
                  <a:srgbClr val="351C75"/>
                </a:solidFill>
                <a:latin typeface="Times New Roman"/>
                <a:ea typeface="Times New Roman"/>
                <a:cs typeface="Times New Roman"/>
                <a:sym typeface="Times New Roman"/>
              </a:rPr>
              <a:t>PROPOSED SOLUTION</a:t>
            </a:r>
            <a:endParaRPr b="1" sz="3177">
              <a:solidFill>
                <a:srgbClr val="351C75"/>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We created a website called </a:t>
            </a:r>
            <a:r>
              <a:rPr b="1" lang="en" sz="2000">
                <a:solidFill>
                  <a:schemeClr val="dk1"/>
                </a:solidFill>
              </a:rPr>
              <a:t>One Stop For All Plants</a:t>
            </a:r>
            <a:r>
              <a:rPr lang="en" sz="2000">
                <a:solidFill>
                  <a:schemeClr val="dk1"/>
                </a:solidFill>
              </a:rPr>
              <a:t> (OSFAP). This helped us overcome the drawbacks in the existing models as :</a:t>
            </a:r>
            <a:endParaRPr sz="2000">
              <a:solidFill>
                <a:schemeClr val="dk1"/>
              </a:solidFill>
            </a:endParaRPr>
          </a:p>
          <a:p>
            <a:pPr indent="0" lvl="0" marL="0" rtl="0" algn="l">
              <a:spcBef>
                <a:spcPts val="0"/>
              </a:spcBef>
              <a:spcAft>
                <a:spcPts val="0"/>
              </a:spcAft>
              <a:buNone/>
            </a:pPr>
            <a:r>
              <a:t/>
            </a:r>
            <a:endParaRPr sz="16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It supports multiple vendors and provides direct access to vendors </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Includes secured payment methods</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Rare plants are available</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Scientific names are provided for each plant</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Mandatory information fields must be filled by vendor before uploading their plant</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nvSpPr>
        <p:spPr>
          <a:xfrm>
            <a:off x="200925" y="150700"/>
            <a:ext cx="873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u="sng">
                <a:solidFill>
                  <a:srgbClr val="351C75"/>
                </a:solidFill>
                <a:latin typeface="Times New Roman"/>
                <a:ea typeface="Times New Roman"/>
                <a:cs typeface="Times New Roman"/>
                <a:sym typeface="Times New Roman"/>
              </a:rPr>
              <a:t>SOFTWARES USED</a:t>
            </a:r>
            <a:endParaRPr b="1" sz="3000">
              <a:solidFill>
                <a:srgbClr val="351C75"/>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rgbClr val="351C75"/>
              </a:solidFill>
            </a:endParaRPr>
          </a:p>
        </p:txBody>
      </p:sp>
      <p:grpSp>
        <p:nvGrpSpPr>
          <p:cNvPr id="97" name="Google Shape;97;p21"/>
          <p:cNvGrpSpPr/>
          <p:nvPr/>
        </p:nvGrpSpPr>
        <p:grpSpPr>
          <a:xfrm>
            <a:off x="1597377" y="1658751"/>
            <a:ext cx="5946979" cy="2441182"/>
            <a:chOff x="301400" y="984500"/>
            <a:chExt cx="4852300" cy="1241700"/>
          </a:xfrm>
        </p:grpSpPr>
        <p:sp>
          <p:nvSpPr>
            <p:cNvPr id="98" name="Google Shape;98;p21"/>
            <p:cNvSpPr/>
            <p:nvPr/>
          </p:nvSpPr>
          <p:spPr>
            <a:xfrm>
              <a:off x="301400" y="984500"/>
              <a:ext cx="1426500" cy="311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Front end</a:t>
              </a:r>
              <a:endParaRPr sz="1700"/>
            </a:p>
          </p:txBody>
        </p:sp>
        <p:sp>
          <p:nvSpPr>
            <p:cNvPr id="99" name="Google Shape;99;p21"/>
            <p:cNvSpPr/>
            <p:nvPr/>
          </p:nvSpPr>
          <p:spPr>
            <a:xfrm>
              <a:off x="2091300" y="984500"/>
              <a:ext cx="3062400" cy="31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React</a:t>
              </a:r>
              <a:endParaRPr sz="1700"/>
            </a:p>
          </p:txBody>
        </p:sp>
        <p:sp>
          <p:nvSpPr>
            <p:cNvPr id="100" name="Google Shape;100;p21"/>
            <p:cNvSpPr/>
            <p:nvPr/>
          </p:nvSpPr>
          <p:spPr>
            <a:xfrm>
              <a:off x="301400" y="1449650"/>
              <a:ext cx="1426500" cy="311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Back </a:t>
              </a:r>
              <a:r>
                <a:rPr lang="en" sz="1700"/>
                <a:t>end</a:t>
              </a:r>
              <a:endParaRPr sz="1700"/>
            </a:p>
          </p:txBody>
        </p:sp>
        <p:sp>
          <p:nvSpPr>
            <p:cNvPr id="101" name="Google Shape;101;p21"/>
            <p:cNvSpPr/>
            <p:nvPr/>
          </p:nvSpPr>
          <p:spPr>
            <a:xfrm>
              <a:off x="2091300" y="1449650"/>
              <a:ext cx="3062400" cy="31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Express.js, Node.js</a:t>
              </a:r>
              <a:endParaRPr sz="1700"/>
            </a:p>
          </p:txBody>
        </p:sp>
        <p:sp>
          <p:nvSpPr>
            <p:cNvPr id="102" name="Google Shape;102;p21"/>
            <p:cNvSpPr/>
            <p:nvPr/>
          </p:nvSpPr>
          <p:spPr>
            <a:xfrm>
              <a:off x="301400" y="1914800"/>
              <a:ext cx="1426500" cy="311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Database</a:t>
              </a:r>
              <a:endParaRPr sz="1700"/>
            </a:p>
          </p:txBody>
        </p:sp>
        <p:sp>
          <p:nvSpPr>
            <p:cNvPr id="103" name="Google Shape;103;p21"/>
            <p:cNvSpPr/>
            <p:nvPr/>
          </p:nvSpPr>
          <p:spPr>
            <a:xfrm>
              <a:off x="2091300" y="1914800"/>
              <a:ext cx="3062400" cy="31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MongoDB</a:t>
              </a:r>
              <a:endParaRPr sz="1700"/>
            </a:p>
          </p:txBody>
        </p:sp>
      </p:grpSp>
      <p:sp>
        <p:nvSpPr>
          <p:cNvPr id="104" name="Google Shape;104;p21"/>
          <p:cNvSpPr/>
          <p:nvPr/>
        </p:nvSpPr>
        <p:spPr>
          <a:xfrm>
            <a:off x="870575" y="1762175"/>
            <a:ext cx="405300" cy="3777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105" name="Google Shape;105;p21"/>
          <p:cNvSpPr/>
          <p:nvPr/>
        </p:nvSpPr>
        <p:spPr>
          <a:xfrm>
            <a:off x="870575" y="2690488"/>
            <a:ext cx="405300" cy="3777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sp>
        <p:nvSpPr>
          <p:cNvPr id="106" name="Google Shape;106;p21"/>
          <p:cNvSpPr/>
          <p:nvPr/>
        </p:nvSpPr>
        <p:spPr>
          <a:xfrm>
            <a:off x="870575" y="3618813"/>
            <a:ext cx="405300" cy="3777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